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71" r:id="rId7"/>
    <p:sldId id="270" r:id="rId8"/>
    <p:sldId id="272" r:id="rId9"/>
    <p:sldId id="260" r:id="rId10"/>
    <p:sldId id="262" r:id="rId11"/>
    <p:sldId id="263" r:id="rId12"/>
    <p:sldId id="264" r:id="rId13"/>
    <p:sldId id="265" r:id="rId14"/>
    <p:sldId id="269" r:id="rId15"/>
    <p:sldId id="268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3F472D8-4F04-4EBF-83C2-39F98FC56AB2}" type="datetimeFigureOut">
              <a:rPr lang="ru-RU" altLang="uk-UA">
                <a:solidFill>
                  <a:srgbClr val="000000"/>
                </a:solidFill>
              </a:rPr>
              <a:pPr/>
              <a:t>16.09.2019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CF0ED9-42E9-48DC-B476-4FC168A98422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  <p:grpSp>
        <p:nvGrpSpPr>
          <p:cNvPr id="95239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95240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241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242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70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6A7928-6EEA-4224-98E5-3D10A1059279}" type="datetimeFigureOut">
              <a:rPr lang="ru-RU" altLang="uk-UA">
                <a:solidFill>
                  <a:srgbClr val="000000"/>
                </a:solidFill>
              </a:rPr>
              <a:pPr/>
              <a:t>16.09.2019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5276-161F-4E4A-996C-E65F8B84E2F9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90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FBBB79-731F-4DB2-8941-577C2C1908B4}" type="datetimeFigureOut">
              <a:rPr lang="ru-RU" altLang="uk-UA">
                <a:solidFill>
                  <a:srgbClr val="000000"/>
                </a:solidFill>
              </a:rPr>
              <a:pPr/>
              <a:t>16.09.2019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4AE8-5E94-42E6-8CD1-58FF890E7F26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59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7EB8EC-4CC7-44B7-A9D6-EBF4D81C005F}" type="datetimeFigureOut">
              <a:rPr lang="ru-RU" altLang="uk-UA">
                <a:solidFill>
                  <a:srgbClr val="000000"/>
                </a:solidFill>
              </a:rPr>
              <a:pPr/>
              <a:t>16.09.2019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69B8E-BCD9-43AA-9822-FEA059CAD41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68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AD11C-087F-4329-B267-147CF8F21E5F}" type="datetimeFigureOut">
              <a:rPr lang="ru-RU" altLang="uk-UA">
                <a:solidFill>
                  <a:srgbClr val="000000"/>
                </a:solidFill>
              </a:rPr>
              <a:pPr/>
              <a:t>16.09.2019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D6A65-B99D-487D-8257-A9EE84E0AFE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76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197703-CE21-4EB7-9F6B-EF0DF386E839}" type="datetimeFigureOut">
              <a:rPr lang="ru-RU" altLang="uk-UA">
                <a:solidFill>
                  <a:srgbClr val="000000"/>
                </a:solidFill>
              </a:rPr>
              <a:pPr/>
              <a:t>16.09.2019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6625D-EFB6-44DE-9728-EE4E6C51428C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7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8BE0C-0D1F-44D7-AFEE-2457828B8CFD}" type="datetimeFigureOut">
              <a:rPr lang="ru-RU" altLang="uk-UA">
                <a:solidFill>
                  <a:srgbClr val="000000"/>
                </a:solidFill>
              </a:rPr>
              <a:pPr/>
              <a:t>16.09.2019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B5352-5825-4043-821D-9783821749A9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90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4AE5F-684C-4798-AAEF-67C6A5821AE5}" type="datetimeFigureOut">
              <a:rPr lang="ru-RU" altLang="uk-UA">
                <a:solidFill>
                  <a:srgbClr val="000000"/>
                </a:solidFill>
              </a:rPr>
              <a:pPr/>
              <a:t>16.09.2019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09BBE-3DC8-4691-93FA-F56CC8DB4B90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9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D086A-90FC-4ACA-8D4C-5DFC3914410A}" type="datetimeFigureOut">
              <a:rPr lang="ru-RU" altLang="uk-UA">
                <a:solidFill>
                  <a:srgbClr val="000000"/>
                </a:solidFill>
              </a:rPr>
              <a:pPr/>
              <a:t>16.09.2019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E09F7-D276-46DB-8D96-2DE0207C71E3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05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5100F-2497-4E47-AB0F-00189F7F1A67}" type="datetimeFigureOut">
              <a:rPr lang="ru-RU" altLang="uk-UA">
                <a:solidFill>
                  <a:srgbClr val="000000"/>
                </a:solidFill>
              </a:rPr>
              <a:pPr/>
              <a:t>16.09.2019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6DBCD-FB01-4830-88F4-A1F808358F4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9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2FF2D1-DC10-456C-9EE4-F17A5F3B714E}" type="datetimeFigureOut">
              <a:rPr lang="ru-RU" altLang="uk-UA">
                <a:solidFill>
                  <a:srgbClr val="000000"/>
                </a:solidFill>
              </a:rPr>
              <a:pPr/>
              <a:t>16.09.2019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02CF1-5AF1-492B-92F6-49B7DD0D4E04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32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5018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B41194-E4F4-42B2-B6B7-BA07E6472FFC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CA1E31B-74D0-4BEF-82B8-FD4581790989}" type="datetimeFigureOut">
              <a:rPr lang="ru-RU" altLang="uk-UA">
                <a:solidFill>
                  <a:srgbClr val="FFFFFF"/>
                </a:solidFill>
              </a:rPr>
              <a:pPr/>
              <a:t>16.09.2019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46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230EC2-DC3F-4E0F-B442-62004E644A39}" type="datetimeFigureOut">
              <a:rPr lang="ru-RU" altLang="uk-UA">
                <a:solidFill>
                  <a:srgbClr val="FFFFFF"/>
                </a:solidFill>
              </a:rPr>
              <a:pPr/>
              <a:t>16.09.2019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397FC-7D22-4B78-BEB6-2EDFD123365F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02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A98F33-1EDF-40D9-8DAA-7F61052EBEDA}" type="datetimeFigureOut">
              <a:rPr lang="ru-RU" altLang="uk-UA">
                <a:solidFill>
                  <a:srgbClr val="FFFFFF"/>
                </a:solidFill>
              </a:rPr>
              <a:pPr/>
              <a:t>16.09.2019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FC9DA-4991-42D3-9FB9-128EA45EC07D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74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6DE41-2C1E-4B0E-AD5E-576C2747D5DE}" type="datetimeFigureOut">
              <a:rPr lang="ru-RU" altLang="uk-UA">
                <a:solidFill>
                  <a:srgbClr val="FFFFFF"/>
                </a:solidFill>
              </a:rPr>
              <a:pPr/>
              <a:t>16.09.2019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3A56F-8D99-482A-87C9-1020E237D188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13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682D0C-E0EB-4BF3-8249-1999C8B26DD0}" type="datetimeFigureOut">
              <a:rPr lang="ru-RU" altLang="uk-UA">
                <a:solidFill>
                  <a:srgbClr val="FFFFFF"/>
                </a:solidFill>
              </a:rPr>
              <a:pPr/>
              <a:t>16.09.2019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FAEF1-7CA9-4D1F-BCE2-49AE3E9AE5D8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68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5C04D7-9F7B-48C8-A46D-AB4DF9BFB090}" type="datetimeFigureOut">
              <a:rPr lang="ru-RU" altLang="uk-UA">
                <a:solidFill>
                  <a:srgbClr val="FFFFFF"/>
                </a:solidFill>
              </a:rPr>
              <a:pPr/>
              <a:t>16.09.2019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28826-43F7-40B1-A645-16F3AD61A1DC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56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8F71DD-F738-4AE9-B574-2921B45C04FB}" type="datetimeFigureOut">
              <a:rPr lang="ru-RU" altLang="uk-UA">
                <a:solidFill>
                  <a:srgbClr val="FFFFFF"/>
                </a:solidFill>
              </a:rPr>
              <a:pPr/>
              <a:t>16.09.2019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8F726-A198-407C-9B40-B967F18B06D2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1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040712-35F2-4D26-918D-BB1E0F231EEC}" type="datetimeFigureOut">
              <a:rPr lang="ru-RU" altLang="uk-UA">
                <a:solidFill>
                  <a:srgbClr val="FFFFFF"/>
                </a:solidFill>
              </a:rPr>
              <a:pPr/>
              <a:t>16.09.2019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FC636-8E52-4E3E-B2C0-5837670E7A9B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2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B5D2E3-2337-4BA2-BF8F-AAE5222D34F5}" type="datetimeFigureOut">
              <a:rPr lang="ru-RU" altLang="uk-UA">
                <a:solidFill>
                  <a:srgbClr val="FFFFFF"/>
                </a:solidFill>
              </a:rPr>
              <a:pPr/>
              <a:t>16.09.2019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C73CA-52C7-4357-9BE6-8F8CDAAEFE02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41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4DC9B5-58E9-4F2E-94F9-6716BEA0E6BD}" type="datetimeFigureOut">
              <a:rPr lang="ru-RU" altLang="uk-UA">
                <a:solidFill>
                  <a:srgbClr val="FFFFFF"/>
                </a:solidFill>
              </a:rPr>
              <a:pPr/>
              <a:t>16.09.2019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7F8B4-3DF3-4490-BE96-36FFC50C4EF7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99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03688-F501-4A5A-9C71-BEDF6647E55C}" type="datetimeFigureOut">
              <a:rPr lang="ru-RU" altLang="uk-UA">
                <a:solidFill>
                  <a:srgbClr val="FFFFFF"/>
                </a:solidFill>
              </a:rPr>
              <a:pPr/>
              <a:t>16.09.2019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759C0-B14E-41F1-B1F5-1E94FBE85DBD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0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16.09.2019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16.09.2019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16.09.2019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16.09.2019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16.09.2019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16.09.2019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16.09.2019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100A4C-60A8-41FF-8543-C049DDFEA5B1}" type="datetimeFigureOut">
              <a:rPr lang="ru-RU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16.09.2019</a:t>
            </a:fld>
            <a:endParaRPr lang="ru-RU" altLang="uk-UA" smtClean="0">
              <a:solidFill>
                <a:srgbClr val="000000"/>
              </a:solidFill>
            </a:endParaRP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uk-UA" smtClean="0">
              <a:solidFill>
                <a:srgbClr val="000000"/>
              </a:solidFill>
            </a:endParaRP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7CC659-8A63-4626-AFF4-F7086E28F69D}" type="slidenum">
              <a:rPr lang="ru-RU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uk-UA" smtClean="0">
              <a:solidFill>
                <a:srgbClr val="000000"/>
              </a:solidFill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uk-UA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uk-UA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uk-UA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2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8C1929-317E-4F87-B51C-7E95528C5275}" type="datetimeFigureOut">
              <a:rPr lang="ru-RU" altLang="uk-UA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16.09.2019</a:t>
            </a:fld>
            <a:endParaRPr lang="ru-RU" altLang="uk-UA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uk-UA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BFC889-27C9-4734-B003-BA56349477CB}" type="slidenum">
              <a:rPr lang="ru-RU" altLang="uk-UA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uk-UA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512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4624"/>
            <a:ext cx="7772400" cy="1470025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Times New Roman Cyr" pitchFamily="18" charset="-52"/>
              </a:rPr>
              <a:t>ЛІГА    СТАРШОКЛАСНИКІВ   ЧЕРКАШИНИ</a:t>
            </a:r>
            <a:endParaRPr lang="uk-UA" sz="2800" b="1" i="1" dirty="0">
              <a:solidFill>
                <a:srgbClr val="FF0000"/>
              </a:solidFill>
              <a:latin typeface="Times New Roman Cyr" pitchFamily="18" charset="-52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60040" y="1340768"/>
            <a:ext cx="8748464" cy="1455092"/>
          </a:xfrm>
        </p:spPr>
        <p:txBody>
          <a:bodyPr>
            <a:normAutofit fontScale="92500"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  <a:latin typeface="Times New Roman Cyr" pitchFamily="18" charset="-52"/>
              </a:rPr>
              <a:t>Підпроект</a:t>
            </a:r>
            <a:r>
              <a:rPr lang="uk-UA" sz="2800" b="1" dirty="0">
                <a:solidFill>
                  <a:srgbClr val="002060"/>
                </a:solidFill>
                <a:latin typeface="Times New Roman Cyr" pitchFamily="18" charset="-52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 Cyr" pitchFamily="18" charset="-52"/>
              </a:rPr>
              <a:t> </a:t>
            </a:r>
          </a:p>
          <a:p>
            <a:r>
              <a:rPr lang="uk-UA" sz="3600" b="1" dirty="0" smtClean="0">
                <a:solidFill>
                  <a:srgbClr val="002060"/>
                </a:solidFill>
                <a:latin typeface="Times New Roman Cyr" pitchFamily="18" charset="-52"/>
              </a:rPr>
              <a:t>«Збережемо природу заради майбутнього»</a:t>
            </a:r>
            <a:endParaRPr lang="uk-UA" sz="3600" b="1" dirty="0">
              <a:solidFill>
                <a:srgbClr val="002060"/>
              </a:solidFill>
              <a:latin typeface="Times New Roman Cyr" pitchFamily="18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1656" y="2060848"/>
            <a:ext cx="8140824" cy="1758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i="1" dirty="0" smtClean="0">
                <a:solidFill>
                  <a:srgbClr val="FF0000"/>
                </a:solidFill>
                <a:latin typeface="Times New Roman Cyr" pitchFamily="18" charset="-52"/>
              </a:rPr>
              <a:t>РІЧКА МОГО ДИТИНСТВА</a:t>
            </a:r>
            <a:endParaRPr lang="uk-UA" sz="4800" b="1" i="1" dirty="0">
              <a:solidFill>
                <a:srgbClr val="FF0000"/>
              </a:solidFill>
              <a:latin typeface="Times New Roman Cyr" pitchFamily="18" charset="-52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331640" y="3563724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Номінація «Походження назви річки»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860032" y="4375359"/>
            <a:ext cx="4032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Підготували учні 9-Б класу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Корсунь-Шевченківської загальноосвітньої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спеціалізованої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школи І-ІІІ ст.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№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5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із поглибленим вивченням іноземних мов 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Максименко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Єлизавета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Мелешко Аліна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1716" y="622201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/>
                </a:solidFill>
              </a:rPr>
              <a:t>2019 р.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9" b="6493"/>
          <a:stretch/>
        </p:blipFill>
        <p:spPr bwMode="auto">
          <a:xfrm>
            <a:off x="-108520" y="30389"/>
            <a:ext cx="9157517" cy="682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166" y="5949280"/>
            <a:ext cx="3312368" cy="504056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solidFill>
                  <a:srgbClr val="FFC000"/>
                </a:solidFill>
                <a:latin typeface="Times New Roman Cyr" pitchFamily="18" charset="-52"/>
              </a:rPr>
              <a:t>У осінній зажурі - свята</a:t>
            </a:r>
            <a:endParaRPr lang="uk-UA" sz="2000" b="1" i="1" dirty="0">
              <a:solidFill>
                <a:srgbClr val="FFC000"/>
              </a:solidFill>
              <a:latin typeface="Times New Roman Cyr" pitchFamily="18" charset="-52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016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i="1" dirty="0" smtClean="0">
                <a:solidFill>
                  <a:srgbClr val="FF0000"/>
                </a:solidFill>
                <a:latin typeface="Times New Roman Cyr" pitchFamily="18" charset="-52"/>
              </a:rPr>
              <a:t>БАГАТОЛИКА КРАСУНЯ</a:t>
            </a:r>
            <a:endParaRPr lang="uk-UA" sz="4000" b="1" i="1" dirty="0">
              <a:solidFill>
                <a:srgbClr val="FF0000"/>
              </a:solidFill>
              <a:latin typeface="Times New Roman Cyr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26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C\МОИ ДОКУМЕНТИ\ФОТО РІЧКИ\РОСЬ\IMGP6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6093296"/>
            <a:ext cx="3637778" cy="504056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  <a:latin typeface="Times New Roman Cyr" pitchFamily="18" charset="-52"/>
              </a:rPr>
              <a:t>А в зимовий мороз - </a:t>
            </a:r>
            <a:r>
              <a:rPr lang="uk-UA" sz="2400" b="1" i="1" dirty="0" err="1" smtClean="0">
                <a:solidFill>
                  <a:srgbClr val="C00000"/>
                </a:solidFill>
                <a:latin typeface="Times New Roman Cyr" pitchFamily="18" charset="-52"/>
              </a:rPr>
              <a:t>непокорна</a:t>
            </a:r>
            <a:endParaRPr lang="uk-UA" sz="2400" b="1" i="1" dirty="0">
              <a:solidFill>
                <a:srgbClr val="C00000"/>
              </a:solidFill>
              <a:latin typeface="Times New Roman Cyr" pitchFamily="18" charset="-52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016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i="1" dirty="0" smtClean="0">
                <a:solidFill>
                  <a:srgbClr val="FF0000"/>
                </a:solidFill>
                <a:latin typeface="Times New Roman Cyr" pitchFamily="18" charset="-52"/>
              </a:rPr>
              <a:t>БАГАТОЛИКА КРАСУНЯ</a:t>
            </a:r>
            <a:endParaRPr lang="uk-UA" sz="4000" b="1" i="1" dirty="0">
              <a:solidFill>
                <a:srgbClr val="FF0000"/>
              </a:solidFill>
              <a:latin typeface="Times New Roman Cyr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007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2" name="Picture 8" descr="IMGP526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1666" y="-27384"/>
            <a:ext cx="9372178" cy="70299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965001"/>
            <a:ext cx="9361040" cy="5056287"/>
          </a:xfrm>
        </p:spPr>
        <p:txBody>
          <a:bodyPr numCol="2"/>
          <a:lstStyle/>
          <a:p>
            <a:r>
              <a:rPr lang="uk-UA" sz="2000" b="1" i="0" dirty="0" smtClean="0">
                <a:solidFill>
                  <a:srgbClr val="FF0000"/>
                </a:solidFill>
                <a:effectLst/>
                <a:latin typeface="Verdana"/>
              </a:rPr>
              <a:t>РОСЬ</a:t>
            </a:r>
            <a:r>
              <a:rPr lang="uk-UA" sz="2000" b="1" i="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Verdana"/>
              </a:rPr>
              <a:t/>
            </a:r>
            <a:br>
              <a:rPr lang="uk-UA" sz="2000" b="1" i="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Verdana"/>
              </a:rPr>
            </a:br>
            <a:r>
              <a:rPr lang="uk-UA" sz="2000" b="1" i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Рось</a:t>
            </a: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, Роставиця, </a:t>
            </a:r>
            <a:r>
              <a:rPr lang="uk-UA" sz="2000" b="1" i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Росава</a:t>
            </a: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,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Роська</a:t>
            </a: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... Сонечко в росі.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Цвіт купави в </a:t>
            </a:r>
            <a:r>
              <a:rPr lang="uk-UA" sz="2000" b="1" i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зелен</a:t>
            </a: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-травах.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Світ у первісній красі.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Біла Церква,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     древній Корсунь,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               сивий красень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                           Богуслав —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Плинуть всі по Росі в осінь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Без вітрила і весла.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Край козацько-гайдамацький,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Голубий від </a:t>
            </a:r>
            <a:r>
              <a:rPr lang="uk-UA" sz="2000" b="1" i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роських</a:t>
            </a: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 вод,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Від московських орд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І </a:t>
            </a:r>
            <a:r>
              <a:rPr lang="uk-UA" sz="2000" b="1" i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ляцьких</a:t>
            </a: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/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Боронив завжди народ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/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/>
            </a:r>
            <a:br>
              <a:rPr lang="uk-UA" sz="2000" b="1" dirty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/>
            </a:r>
            <a:b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/>
            </a:r>
            <a:br>
              <a:rPr lang="uk-UA" sz="2000" b="1" dirty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/>
            </a:r>
            <a:b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/>
            </a:r>
            <a:br>
              <a:rPr lang="uk-UA" sz="2000" b="1" dirty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/>
            </a:r>
            <a:b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/>
            </a:r>
            <a:br>
              <a:rPr lang="uk-UA" sz="2000" b="1" dirty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/>
            </a:r>
            <a:b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/>
            </a:r>
            <a:br>
              <a:rPr lang="uk-UA" sz="2000" b="1" dirty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Роський</a:t>
            </a: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, руський, 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автохтонний,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Український себто люд,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І за це йому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Законний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Наш, державницький салют!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Ми — сини і доньки Росі,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Предковічної Русі,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Пам’ятаємо і досі:</a:t>
            </a:r>
            <a:b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В Росі скупані ми всі!</a:t>
            </a:r>
            <a:r>
              <a:rPr lang="uk-UA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/>
            </a:r>
            <a:br>
              <a:rPr lang="uk-UA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r>
              <a:rPr lang="uk-UA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  <a:t> </a:t>
            </a:r>
            <a:br>
              <a:rPr lang="uk-UA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</a:rPr>
            </a:br>
            <a:endParaRPr lang="ru-RU" altLang="uk-U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71" name="Picture 15" descr="IMGP429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685338" cy="726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69" name="Rectangle 13"/>
          <p:cNvSpPr>
            <a:spLocks noGrp="1" noChangeArrowheads="1"/>
          </p:cNvSpPr>
          <p:nvPr>
            <p:ph type="title"/>
          </p:nvPr>
        </p:nvSpPr>
        <p:spPr>
          <a:xfrm>
            <a:off x="4922838" y="3097213"/>
            <a:ext cx="4833937" cy="3716337"/>
          </a:xfrm>
        </p:spPr>
        <p:txBody>
          <a:bodyPr/>
          <a:lstStyle/>
          <a:p>
            <a:r>
              <a:rPr lang="uk-UA" altLang="uk-UA" sz="1800" b="1">
                <a:solidFill>
                  <a:srgbClr val="FFFF00"/>
                </a:solidFill>
              </a:rPr>
              <a:t>Ріка моя, життя моє…</a:t>
            </a:r>
            <a:br>
              <a:rPr lang="uk-UA" altLang="uk-UA" sz="1800" b="1">
                <a:solidFill>
                  <a:srgbClr val="FFFF00"/>
                </a:solidFill>
              </a:rPr>
            </a:br>
            <a:r>
              <a:rPr lang="uk-UA" altLang="uk-UA" sz="1800" b="1">
                <a:solidFill>
                  <a:srgbClr val="FFFF00"/>
                </a:solidFill>
              </a:rPr>
              <a:t>Люблю я воду твою ласкаву, животворну.</a:t>
            </a:r>
            <a:br>
              <a:rPr lang="uk-UA" altLang="uk-UA" sz="1800" b="1">
                <a:solidFill>
                  <a:srgbClr val="FFFF00"/>
                </a:solidFill>
              </a:rPr>
            </a:br>
            <a:r>
              <a:rPr lang="uk-UA" altLang="uk-UA" sz="1800" b="1">
                <a:solidFill>
                  <a:srgbClr val="FFFF00"/>
                </a:solidFill>
              </a:rPr>
              <a:t>Кланяюсь тобі за ласку, за багатство,</a:t>
            </a:r>
            <a:br>
              <a:rPr lang="uk-UA" altLang="uk-UA" sz="1800" b="1">
                <a:solidFill>
                  <a:srgbClr val="FFFF00"/>
                </a:solidFill>
              </a:rPr>
            </a:br>
            <a:r>
              <a:rPr lang="uk-UA" altLang="uk-UA" sz="1800" b="1">
                <a:solidFill>
                  <a:srgbClr val="FFFF00"/>
                </a:solidFill>
              </a:rPr>
              <a:t>що дала ти моєму серцю.</a:t>
            </a:r>
            <a:br>
              <a:rPr lang="uk-UA" altLang="uk-UA" sz="1800" b="1">
                <a:solidFill>
                  <a:srgbClr val="FFFF00"/>
                </a:solidFill>
              </a:rPr>
            </a:br>
            <a:r>
              <a:rPr lang="uk-UA" altLang="uk-UA" sz="1800" b="1">
                <a:solidFill>
                  <a:srgbClr val="FFFF00"/>
                </a:solidFill>
              </a:rPr>
              <a:t>За те, що дивлячись на тебе,</a:t>
            </a:r>
            <a:br>
              <a:rPr lang="uk-UA" altLang="uk-UA" sz="1800" b="1">
                <a:solidFill>
                  <a:srgbClr val="FFFF00"/>
                </a:solidFill>
              </a:rPr>
            </a:br>
            <a:r>
              <a:rPr lang="uk-UA" altLang="uk-UA" sz="1800" b="1">
                <a:solidFill>
                  <a:srgbClr val="FFFF00"/>
                </a:solidFill>
              </a:rPr>
              <a:t>стаю я добрим, людяним і щасливим,</a:t>
            </a:r>
            <a:br>
              <a:rPr lang="uk-UA" altLang="uk-UA" sz="1800" b="1">
                <a:solidFill>
                  <a:srgbClr val="FFFF00"/>
                </a:solidFill>
              </a:rPr>
            </a:br>
            <a:r>
              <a:rPr lang="uk-UA" altLang="uk-UA" sz="1800" b="1">
                <a:solidFill>
                  <a:srgbClr val="FFFF00"/>
                </a:solidFill>
              </a:rPr>
              <a:t>що можу любити тебе все життя,</a:t>
            </a:r>
            <a:br>
              <a:rPr lang="uk-UA" altLang="uk-UA" sz="1800" b="1">
                <a:solidFill>
                  <a:srgbClr val="FFFF00"/>
                </a:solidFill>
              </a:rPr>
            </a:br>
            <a:r>
              <a:rPr lang="uk-UA" altLang="uk-UA" sz="1800" b="1">
                <a:solidFill>
                  <a:srgbClr val="FFFF00"/>
                </a:solidFill>
              </a:rPr>
              <a:t>ріка моя, життя мого народу.</a:t>
            </a:r>
            <a:br>
              <a:rPr lang="uk-UA" altLang="uk-UA" sz="1800" b="1">
                <a:solidFill>
                  <a:srgbClr val="FFFF00"/>
                </a:solidFill>
              </a:rPr>
            </a:br>
            <a:r>
              <a:rPr lang="uk-UA" altLang="uk-UA" sz="1800" b="1">
                <a:solidFill>
                  <a:srgbClr val="FFFF00"/>
                </a:solidFill>
              </a:rPr>
              <a:t>                           Олександр Довженко</a:t>
            </a:r>
            <a:br>
              <a:rPr lang="uk-UA" altLang="uk-UA" sz="1800" b="1">
                <a:solidFill>
                  <a:srgbClr val="FFFF00"/>
                </a:solidFill>
              </a:rPr>
            </a:br>
            <a:r>
              <a:rPr lang="uk-UA" altLang="uk-UA" sz="1600"/>
              <a:t> </a:t>
            </a:r>
            <a:endParaRPr lang="ru-RU" altLang="uk-UA" sz="1600"/>
          </a:p>
        </p:txBody>
      </p:sp>
    </p:spTree>
    <p:extLst>
      <p:ext uri="{BB962C8B-B14F-4D97-AF65-F5344CB8AC3E}">
        <p14:creationId xmlns:p14="http://schemas.microsoft.com/office/powerpoint/2010/main" val="31700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 Cyr" pitchFamily="18" charset="-52"/>
              </a:rPr>
              <a:t>МАТІР РУСЬКОЇ ЗЕМЛІ</a:t>
            </a:r>
            <a:endParaRPr lang="uk-UA" b="1" i="1" dirty="0">
              <a:solidFill>
                <a:srgbClr val="FF0000"/>
              </a:solidFill>
              <a:latin typeface="Times New Roman Cyr" pitchFamily="18" charset="-52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i="1" dirty="0">
                <a:latin typeface="Times New Roman Cyr" pitchFamily="18" charset="-52"/>
                <a:ea typeface="Calibri"/>
                <a:cs typeface="Times New Roman"/>
              </a:rPr>
              <a:t>Чи знаєте ви звідки взялася назва Русь? Найбільш </a:t>
            </a:r>
            <a:r>
              <a:rPr lang="uk-UA" b="1" i="1" dirty="0" err="1">
                <a:latin typeface="Times New Roman Cyr" pitchFamily="18" charset="-52"/>
                <a:ea typeface="Calibri"/>
                <a:cs typeface="Times New Roman"/>
              </a:rPr>
              <a:t>обгрунтованою</a:t>
            </a:r>
            <a:r>
              <a:rPr lang="uk-UA" b="1" i="1" dirty="0">
                <a:latin typeface="Times New Roman Cyr" pitchFamily="18" charset="-52"/>
                <a:ea typeface="Calibri"/>
                <a:cs typeface="Times New Roman"/>
              </a:rPr>
              <a:t> і популярною серед істориків версією є походження цього етноніма від назви ріки Рось. На берегах цієї легендарної річки мешкали слов’янські племена полян і </a:t>
            </a:r>
            <a:r>
              <a:rPr lang="uk-UA" b="1" i="1" dirty="0" err="1">
                <a:latin typeface="Times New Roman Cyr" pitchFamily="18" charset="-52"/>
                <a:ea typeface="Calibri"/>
                <a:cs typeface="Times New Roman"/>
              </a:rPr>
              <a:t>росів</a:t>
            </a:r>
            <a:r>
              <a:rPr lang="uk-UA" b="1" i="1" dirty="0">
                <a:latin typeface="Times New Roman Cyr" pitchFamily="18" charset="-52"/>
                <a:ea typeface="Calibri"/>
                <a:cs typeface="Times New Roman"/>
              </a:rPr>
              <a:t>, а свою територію вони називали просто – Рось. Пізніше ця назва трансформувалася у Русь, а полянський князь </a:t>
            </a:r>
            <a:r>
              <a:rPr lang="uk-UA" b="1" i="1" dirty="0" err="1">
                <a:latin typeface="Times New Roman Cyr" pitchFamily="18" charset="-52"/>
                <a:ea typeface="Calibri"/>
                <a:cs typeface="Times New Roman"/>
              </a:rPr>
              <a:t>Кий</a:t>
            </a:r>
            <a:r>
              <a:rPr lang="uk-UA" b="1" i="1" dirty="0">
                <a:latin typeface="Times New Roman Cyr" pitchFamily="18" charset="-52"/>
                <a:ea typeface="Calibri"/>
                <a:cs typeface="Times New Roman"/>
              </a:rPr>
              <a:t> заснував місто, яке стало столицею Русі – Київ. Нині Рось вважають однією з найгарніших та найбільш різноликих річок України. Це і типово рівнинна ріка із високими бортами долини, це і заболочена річка (типу поліської) із широчезною зарослою очеретом заплавою, це і бурхливий гірський потік, який вже мільярди!!!!! років ріже собі русло у товщах кристалічних </a:t>
            </a:r>
            <a:r>
              <a:rPr lang="uk-UA" b="1" i="1" dirty="0" err="1">
                <a:latin typeface="Times New Roman Cyr" pitchFamily="18" charset="-52"/>
                <a:ea typeface="Calibri"/>
                <a:cs typeface="Times New Roman"/>
              </a:rPr>
              <a:t>гранітоїдних</a:t>
            </a:r>
            <a:r>
              <a:rPr lang="uk-UA" b="1" i="1" dirty="0">
                <a:latin typeface="Times New Roman Cyr" pitchFamily="18" charset="-52"/>
                <a:ea typeface="Calibri"/>
                <a:cs typeface="Times New Roman"/>
              </a:rPr>
              <a:t> порід. Навіть, численні греблі та дамби радянського періоду не змогли знищити красу колиски східних слов’ян. </a:t>
            </a:r>
            <a:endParaRPr lang="uk-UA" b="1" i="1" dirty="0">
              <a:latin typeface="Times New Roman Cyr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807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 Cyr" pitchFamily="18" charset="-52"/>
              </a:rPr>
              <a:t>ПОХОДЖЕННЯ НАЗВИ</a:t>
            </a:r>
            <a:endParaRPr lang="uk-UA" b="1" i="1" dirty="0">
              <a:solidFill>
                <a:srgbClr val="FF0000"/>
              </a:solidFill>
              <a:latin typeface="Times New Roman Cyr" pitchFamily="18" charset="-52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5576" y="1124744"/>
            <a:ext cx="7848872" cy="4421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Рось — це річка на Придніпровській височині, яка в І-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носила назву Красної (тобто Красива річка). Так її називали в другій половині І ст. роси та сармати-</a:t>
            </a:r>
            <a:r>
              <a:rPr lang="uk-UA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роксолани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(союзники </a:t>
            </a:r>
            <a:r>
              <a:rPr lang="uk-UA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росів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період протистояння з імперією готів та оборони кордонів </a:t>
            </a:r>
            <a:r>
              <a:rPr lang="uk-UA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Дулібії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—Рось.</a:t>
            </a:r>
          </a:p>
          <a:p>
            <a:pPr marL="0" indent="0">
              <a:buNone/>
            </a:pP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Назву </a:t>
            </a:r>
            <a:r>
              <a:rPr lang="uk-UA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Роська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річка (річка </a:t>
            </a:r>
            <a:r>
              <a:rPr lang="uk-UA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роської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слави) вона отримала після успіху </a:t>
            </a:r>
            <a:r>
              <a:rPr lang="uk-UA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росів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протистоянні з обрами-аварами у кінці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Авари хотіли покарати </a:t>
            </a:r>
            <a:r>
              <a:rPr lang="uk-UA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росів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—слов'ян—дулібів (антів, як їх називали візантійці та готи) за власні військові невдачі під час переселення на Захід. До того ж вони прагнули грабунку на землях сусідів.</a:t>
            </a:r>
            <a:endParaRPr lang="uk-UA" sz="20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3315271" cy="2395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5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7" y="404664"/>
            <a:ext cx="9007547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4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53086" y="1452803"/>
            <a:ext cx="4855418" cy="44930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ato"/>
              </a:rPr>
              <a:t>З XVIII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століття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, з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періоду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занедбання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духовної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величі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предків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втрати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знань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про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події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аварської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доби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назва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Красна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річка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майже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не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згадувалась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, а нова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назва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—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Роська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річка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— стала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вживатися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без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закладеного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предками в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неї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значення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як для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місця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роської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слави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Назва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спростилась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і стала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звучати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як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річка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Lato"/>
              </a:rPr>
              <a:t>Рось</a:t>
            </a:r>
            <a:r>
              <a:rPr lang="ru-RU" sz="2800" dirty="0">
                <a:solidFill>
                  <a:srgbClr val="000000"/>
                </a:solidFill>
                <a:latin typeface="Lato"/>
              </a:rPr>
              <a:t>.</a:t>
            </a:r>
            <a:endParaRPr lang="uk-UA" sz="2800" dirty="0">
              <a:latin typeface="Times New Roman Cyr" pitchFamily="18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57334"/>
            <a:ext cx="3816424" cy="5088566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7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 Cyr" pitchFamily="18" charset="-52"/>
              </a:rPr>
              <a:t>ПОХОДЖЕННЯ НАЗВИ</a:t>
            </a:r>
            <a:endParaRPr lang="uk-UA" b="1" i="1" dirty="0">
              <a:solidFill>
                <a:srgbClr val="FF0000"/>
              </a:solidFill>
              <a:latin typeface="Times New Roman Cyr" pitchFamily="18" charset="-52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3224" y="1412776"/>
            <a:ext cx="3970784" cy="44930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b="1" i="1" dirty="0" smtClean="0">
                <a:latin typeface="Times New Roman Cyr" pitchFamily="18" charset="-52"/>
              </a:rPr>
              <a:t>У праслов’янській </a:t>
            </a:r>
            <a:r>
              <a:rPr lang="uk-UA" b="1" i="1" dirty="0">
                <a:latin typeface="Times New Roman Cyr" pitchFamily="18" charset="-52"/>
              </a:rPr>
              <a:t>мові існувало слово </a:t>
            </a:r>
            <a:r>
              <a:rPr lang="uk-UA" b="1" i="1" dirty="0" err="1">
                <a:latin typeface="Times New Roman Cyr" pitchFamily="18" charset="-52"/>
              </a:rPr>
              <a:t>„руса</a:t>
            </a:r>
            <a:r>
              <a:rPr lang="uk-UA" b="1" i="1" dirty="0">
                <a:latin typeface="Times New Roman Cyr" pitchFamily="18" charset="-52"/>
              </a:rPr>
              <a:t>” – річка, його загальний корінь трансформувався, але й нині зберігся у багатьох словах пов’язаних з річками та водою: русло (річище), роса. От із тієї давньої мови, а може ще з давніших, пішла назва </a:t>
            </a:r>
            <a:r>
              <a:rPr lang="uk-UA" b="1" i="1" dirty="0" err="1">
                <a:latin typeface="Times New Roman Cyr" pitchFamily="18" charset="-52"/>
              </a:rPr>
              <a:t>„Рось</a:t>
            </a:r>
            <a:r>
              <a:rPr lang="uk-UA" b="1" i="1" dirty="0">
                <a:latin typeface="Times New Roman Cyr" pitchFamily="18" charset="-52"/>
              </a:rPr>
              <a:t>” – фактично в перекладі це означало просто – Ріка. На її берегах селились перші </a:t>
            </a:r>
            <a:r>
              <a:rPr lang="uk-UA" b="1" i="1" dirty="0" smtClean="0">
                <a:latin typeface="Times New Roman Cyr" pitchFamily="18" charset="-52"/>
              </a:rPr>
              <a:t>праслов'янські </a:t>
            </a:r>
            <a:r>
              <a:rPr lang="uk-UA" b="1" i="1" dirty="0">
                <a:latin typeface="Times New Roman Cyr" pitchFamily="18" charset="-52"/>
              </a:rPr>
              <a:t>племена, наприклад анти. З історії відомо, що князь антського союзу </a:t>
            </a:r>
            <a:r>
              <a:rPr lang="uk-UA" b="1" i="1" dirty="0" err="1">
                <a:latin typeface="Times New Roman Cyr" pitchFamily="18" charset="-52"/>
              </a:rPr>
              <a:t>Бож</a:t>
            </a:r>
            <a:r>
              <a:rPr lang="uk-UA" b="1" i="1" dirty="0">
                <a:latin typeface="Times New Roman Cyr" pitchFamily="18" charset="-52"/>
              </a:rPr>
              <a:t>, переміг на берегах Росі військо остготського короля </a:t>
            </a:r>
            <a:r>
              <a:rPr lang="uk-UA" b="1" i="1" dirty="0" err="1">
                <a:latin typeface="Times New Roman Cyr" pitchFamily="18" charset="-52"/>
              </a:rPr>
              <a:t>Вінітара</a:t>
            </a:r>
            <a:r>
              <a:rPr lang="uk-UA" b="1" i="1" dirty="0">
                <a:latin typeface="Times New Roman Cyr" pitchFamily="18" charset="-52"/>
              </a:rPr>
              <a:t>, а пізніше остготи все таки подолали Божа і стратили на пагорбі над Россю – розіп’яли. Народ і нині знає це місце, воно називається Божа гора.</a:t>
            </a:r>
            <a:endParaRPr lang="uk-UA" b="1" dirty="0">
              <a:latin typeface="Times New Roman Cyr" pitchFamily="18" charset="-52"/>
            </a:endParaRPr>
          </a:p>
          <a:p>
            <a:pPr marL="0" indent="0">
              <a:buNone/>
            </a:pPr>
            <a:endParaRPr lang="uk-UA" dirty="0">
              <a:latin typeface="Times New Roman Cyr" pitchFamily="18" charset="-52"/>
            </a:endParaRPr>
          </a:p>
        </p:txBody>
      </p:sp>
      <p:pic>
        <p:nvPicPr>
          <p:cNvPr id="4" name="Рисунок 3" descr="Рос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32048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37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  <a:latin typeface="Times New Roman Cyr" pitchFamily="18" charset="-52"/>
              </a:rPr>
              <a:t>РОСЬ НА ГЕОГРАФІЧНИХ КАРТАХ</a:t>
            </a:r>
            <a:endParaRPr lang="uk-UA" sz="4000" b="1" i="1" dirty="0">
              <a:solidFill>
                <a:srgbClr val="FF0000"/>
              </a:solidFill>
              <a:latin typeface="Times New Roman Cyr" pitchFamily="18" charset="-52"/>
            </a:endParaRPr>
          </a:p>
        </p:txBody>
      </p:sp>
      <p:pic>
        <p:nvPicPr>
          <p:cNvPr id="1026" name="Picture 2" descr="C:\Users\ant0\Desktop\КОНСПЕКТИ\РОСЬ\Magni_Ducatus_Lithuaniae_Part_Ros-r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6" y="1475478"/>
            <a:ext cx="357982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t0\Desktop\КОНСПЕКТИ\РОСЬ\РОС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603085" cy="3234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57672" y="3789040"/>
            <a:ext cx="180216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800" b="1" i="1" dirty="0" smtClean="0">
                <a:solidFill>
                  <a:schemeClr val="accent1">
                    <a:lumMod val="50000"/>
                  </a:schemeClr>
                </a:solidFill>
                <a:latin typeface="Times New Roman Cyr" pitchFamily="18" charset="-52"/>
              </a:rPr>
              <a:t>Рось </a:t>
            </a:r>
          </a:p>
          <a:p>
            <a:r>
              <a:rPr lang="uk-UA" sz="1800" b="1" i="1" dirty="0" smtClean="0">
                <a:solidFill>
                  <a:schemeClr val="accent1">
                    <a:lumMod val="50000"/>
                  </a:schemeClr>
                </a:solidFill>
                <a:latin typeface="Times New Roman Cyr" pitchFamily="18" charset="-52"/>
              </a:rPr>
              <a:t>на мапі 1650 року</a:t>
            </a:r>
            <a:endParaRPr lang="uk-UA" sz="1800" b="1" i="1" dirty="0">
              <a:solidFill>
                <a:schemeClr val="accent1">
                  <a:lumMod val="50000"/>
                </a:schemeClr>
              </a:solidFill>
              <a:latin typeface="Times New Roman Cyr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644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397553" cy="559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021288"/>
            <a:ext cx="3312368" cy="432048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Times New Roman Cyr" pitchFamily="18" charset="-52"/>
              </a:rPr>
              <a:t>Річка Рось у весняній красі</a:t>
            </a:r>
            <a:endParaRPr lang="uk-UA" sz="2000" b="1" i="1" dirty="0">
              <a:solidFill>
                <a:schemeClr val="tx2">
                  <a:lumMod val="50000"/>
                </a:schemeClr>
              </a:solidFill>
              <a:latin typeface="Times New Roman Cyr" pitchFamily="18" charset="-52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016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i="1" dirty="0" smtClean="0">
                <a:solidFill>
                  <a:srgbClr val="FF0000"/>
                </a:solidFill>
                <a:latin typeface="Times New Roman Cyr" pitchFamily="18" charset="-52"/>
              </a:rPr>
              <a:t>БАГАТОЛИКА КРАСУНЯ</a:t>
            </a:r>
            <a:endParaRPr lang="uk-UA" sz="4000" b="1" i="1" dirty="0">
              <a:solidFill>
                <a:srgbClr val="FF0000"/>
              </a:solidFill>
              <a:latin typeface="Times New Roman Cyr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30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C\МОИ ДОКУМЕНТИ\ФОТО РІЧКИ\ПІВДЕННИЙ БУГ\IMGP42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" y="26621"/>
            <a:ext cx="9049005" cy="678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166" y="5949280"/>
            <a:ext cx="3312368" cy="504056"/>
          </a:xfrm>
        </p:spPr>
        <p:txBody>
          <a:bodyPr>
            <a:normAutofit fontScale="90000"/>
          </a:bodyPr>
          <a:lstStyle/>
          <a:p>
            <a:r>
              <a:rPr lang="uk-UA" sz="2000" b="1" i="1" dirty="0" smtClean="0">
                <a:solidFill>
                  <a:srgbClr val="FFC000"/>
                </a:solidFill>
                <a:latin typeface="Times New Roman Cyr" pitchFamily="18" charset="-52"/>
              </a:rPr>
              <a:t>В літній ранок вона неповторна</a:t>
            </a:r>
            <a:endParaRPr lang="uk-UA" sz="2000" b="1" i="1" dirty="0">
              <a:solidFill>
                <a:srgbClr val="FFC000"/>
              </a:solidFill>
              <a:latin typeface="Times New Roman Cyr" pitchFamily="18" charset="-52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016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i="1" dirty="0" smtClean="0">
                <a:solidFill>
                  <a:srgbClr val="FF0000"/>
                </a:solidFill>
                <a:latin typeface="Times New Roman Cyr" pitchFamily="18" charset="-52"/>
              </a:rPr>
              <a:t>БАГАТОЛИКА КРАСУНЯ</a:t>
            </a:r>
            <a:endParaRPr lang="uk-UA" sz="4000" b="1" i="1" dirty="0">
              <a:solidFill>
                <a:srgbClr val="FF0000"/>
              </a:solidFill>
              <a:latin typeface="Times New Roman Cyr" pitchFamily="18" charset="-52"/>
            </a:endParaRPr>
          </a:p>
        </p:txBody>
      </p:sp>
      <p:pic>
        <p:nvPicPr>
          <p:cNvPr id="3076" name="Picture 4" descr="E:\C\МОИ ДОКУМЕНТИ\ФОТО РІЧКИ\ПІВДЕННИЙ БУГ\IMGP42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85854"/>
            <a:ext cx="2300772" cy="172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0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514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Calibri</vt:lpstr>
      <vt:lpstr>Garamond</vt:lpstr>
      <vt:lpstr>Lato</vt:lpstr>
      <vt:lpstr>Tahoma</vt:lpstr>
      <vt:lpstr>Times New Roman</vt:lpstr>
      <vt:lpstr>Times New Roman Cyr</vt:lpstr>
      <vt:lpstr>Verdana</vt:lpstr>
      <vt:lpstr>Wingdings</vt:lpstr>
      <vt:lpstr>Тема Office</vt:lpstr>
      <vt:lpstr>Уровень</vt:lpstr>
      <vt:lpstr>Океан</vt:lpstr>
      <vt:lpstr>ЛІГА    СТАРШОКЛАСНИКІВ   ЧЕРКАШИНИ</vt:lpstr>
      <vt:lpstr>МАТІР РУСЬКОЇ ЗЕМЛІ</vt:lpstr>
      <vt:lpstr>ПОХОДЖЕННЯ НАЗВИ</vt:lpstr>
      <vt:lpstr>Презентация PowerPoint</vt:lpstr>
      <vt:lpstr>Презентация PowerPoint</vt:lpstr>
      <vt:lpstr>ПОХОДЖЕННЯ НАЗВИ</vt:lpstr>
      <vt:lpstr>РОСЬ НА ГЕОГРАФІЧНИХ КАРТАХ</vt:lpstr>
      <vt:lpstr>Річка Рось у весняній красі</vt:lpstr>
      <vt:lpstr>В літній ранок вона неповторна</vt:lpstr>
      <vt:lpstr>У осінній зажурі - свята</vt:lpstr>
      <vt:lpstr>А в зимовий мороз - непокорна</vt:lpstr>
      <vt:lpstr>РОСЬ Рось, Роставиця, Росава, Роська... Сонечко в росі. Цвіт купави в зелен-травах. Світ у первісній красі. Біла Церква,      древній Корсунь,                сивий красень                            Богуслав — Плинуть всі по Росі в осінь Без вітрила і весла. Край козацько-гайдамацький, Голубий від роських вод, Від московських орд І ляцьких Боронив завжди народ           Роський, руський,  автохтонний, Український себто люд, І за це йому Законний Наш, державницький салют! Ми — сини і доньки Росі, Предковічної Русі, Пам’ятаємо і досі: В Росі скупані ми всі!   </vt:lpstr>
      <vt:lpstr>Ріка моя, життя моє… Люблю я воду твою ласкаву, животворну. Кланяюсь тобі за ласку, за багатство, що дала ти моєму серцю. За те, що дивлячись на тебе, стаю я добрим, людяним і щасливим, що можу любити тебе все життя, ріка моя, життя мого народу.                            Олександр Довженко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Admin</cp:lastModifiedBy>
  <cp:revision>17</cp:revision>
  <dcterms:created xsi:type="dcterms:W3CDTF">2010-02-23T11:30:32Z</dcterms:created>
  <dcterms:modified xsi:type="dcterms:W3CDTF">2019-09-16T09:17:44Z</dcterms:modified>
</cp:coreProperties>
</file>